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277" r:id="rId4"/>
    <p:sldId id="276" r:id="rId5"/>
    <p:sldId id="271" r:id="rId6"/>
    <p:sldId id="260" r:id="rId7"/>
    <p:sldId id="261" r:id="rId8"/>
    <p:sldId id="262" r:id="rId9"/>
    <p:sldId id="264" r:id="rId10"/>
    <p:sldId id="265" r:id="rId11"/>
    <p:sldId id="266" r:id="rId12"/>
    <p:sldId id="278" r:id="rId13"/>
    <p:sldId id="272" r:id="rId14"/>
    <p:sldId id="267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69" r:id="rId25"/>
    <p:sldId id="270" r:id="rId26"/>
    <p:sldId id="273" r:id="rId27"/>
    <p:sldId id="274" r:id="rId28"/>
    <p:sldId id="25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6A1"/>
    <a:srgbClr val="002A7F"/>
    <a:srgbClr val="0224BE"/>
    <a:srgbClr val="0432FF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6" autoAdjust="0"/>
    <p:restoredTop sz="94201"/>
  </p:normalViewPr>
  <p:slideViewPr>
    <p:cSldViewPr snapToGrid="0">
      <p:cViewPr>
        <p:scale>
          <a:sx n="130" d="100"/>
          <a:sy n="130" d="100"/>
        </p:scale>
        <p:origin x="173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40D70-0311-4CA4-B8C6-DCF22F6E3356}" type="datetimeFigureOut">
              <a:rPr lang="en-GB" smtClean="0"/>
              <a:t>19/08/2026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9F6DE-FB09-49A1-AFB9-7A63261084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754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29F6DE-FB09-49A1-AFB9-7A632610841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74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BFFEC-76FF-3B96-8F98-0CB3B4B23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4910" cy="365125"/>
          </a:xfrm>
        </p:spPr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CECA4-B23D-6B1D-17AB-84EC549134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002" y="484406"/>
            <a:ext cx="3171297" cy="44847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4E2C80-2DC8-1FC4-0AC9-22B23191D261}"/>
              </a:ext>
            </a:extLst>
          </p:cNvPr>
          <p:cNvSpPr txBox="1"/>
          <p:nvPr userDrawn="1"/>
        </p:nvSpPr>
        <p:spPr>
          <a:xfrm>
            <a:off x="6022104" y="406405"/>
            <a:ext cx="4355573" cy="409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Cultural Risk Assessment in Events: Achieving Equity, Diversity and Inclusivity</a:t>
            </a:r>
          </a:p>
          <a:p>
            <a:endParaRPr lang="en-US" dirty="0">
              <a:latin typeface="Arial Black" panose="020B0A04020102020204" pitchFamily="34" charset="0"/>
            </a:endParaRPr>
          </a:p>
          <a:p>
            <a:r>
              <a:rPr lang="en-US" sz="2400" dirty="0">
                <a:latin typeface="Arial Black" panose="020B0A04020102020204" pitchFamily="34" charset="0"/>
              </a:rPr>
              <a:t>By Bernadette Albert, Ruth Dowson and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Dan Lomax</a:t>
            </a:r>
            <a:endParaRPr lang="en-GB" sz="2400" dirty="0">
              <a:latin typeface="Arial Black" panose="020B0A040201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7AF127-34F4-196F-BDF5-C478AF4B98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8" y="5498497"/>
            <a:ext cx="1161371" cy="11613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E6C3A2-C887-059E-55AF-013456A826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1" y="5498497"/>
            <a:ext cx="1161371" cy="116137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26D4FDD-F168-16F4-1994-6139EA124286}"/>
              </a:ext>
            </a:extLst>
          </p:cNvPr>
          <p:cNvSpPr txBox="1"/>
          <p:nvPr userDrawn="1"/>
        </p:nvSpPr>
        <p:spPr>
          <a:xfrm>
            <a:off x="5664509" y="4385538"/>
            <a:ext cx="512618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Scan the QR code below to see the book’s webpage </a:t>
            </a:r>
            <a:endParaRPr lang="en-GB" sz="15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7BE826D-D9FD-D31A-F768-E4B6438CC9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08126" y="4709687"/>
            <a:ext cx="1448781" cy="136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0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09222FA-372B-E717-1094-79523AC28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4910" cy="365125"/>
          </a:xfrm>
        </p:spPr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098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754FD-4203-588B-DF20-C795E4609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D7D5A-AD9C-9EE8-B969-A0F11862C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D855B-0D1F-5205-509D-0D005B5754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88772-7D0C-CD18-E28C-836449766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11D70-1E35-CF64-157B-2A6D7CA29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724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F46BB-B600-6B89-4E54-462AD9C95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FACA6-CEF5-700C-8034-ED7506993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16A3F2-957F-C657-E895-EC62E6FDA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733A1-AECB-AA0E-010F-C00F96CAF1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7D21D-072D-F06B-A3D0-9B724097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4F24FF-2038-BCDC-C0F9-EBC601278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621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07288-5585-9089-4266-37FF1A45B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E4F7D-842B-FB19-812F-321FD6107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9CD9BB-E779-F5D9-B51B-EE57A32ED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EF1810-19F1-BB09-A366-A96B48929E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68FA72-5AC4-0886-FC89-B4C3AC06E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A753A-43A9-EE7C-94E3-CC300C158B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6C3178-6748-3964-F4FB-9188820DE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A67FC6-F788-D86D-E207-DF2BA4A8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956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31C4-2626-C368-4634-0B2D08BE8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AF3CB3-5F3D-13DA-D79C-6E05D2F7F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510F4B-D84C-2FE1-46E2-90FE7D880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420BF0-B32E-4098-E64D-6F448EC1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876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E61985-652C-6A40-BC3A-B27D719137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878F62-6C81-6645-5EB4-6C5A7777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4BDB4-7666-10F2-1D54-BB2204C8E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487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EC120-E4A5-3603-56FC-3D5F1EEE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DD208-AE01-1218-21DA-A60A10B29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87362-A06A-E5B2-9748-EE51DE713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DC982-A1DB-DD16-DACA-A0D2774FED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2F3D7-7430-6A5C-7A48-45F2F6161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39D24-D63E-1317-3810-8DE7AE74C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85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776FC-B21D-2278-8093-BA0DB74AA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1818D3-5705-3965-05AC-94088161BF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65DAE-7A82-ADCC-8285-7F61D68EC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FD58C9-52E7-1036-4B8F-3368A7DE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43B6D-CEC4-FCE3-F2EA-EEE5C053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58272-A177-46F3-9D53-B4C8DECB4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28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863D-1893-35DC-CEF6-96FCFAF79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D86C3-3E86-D614-912D-79B0426D4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8147E-AB4C-D3A6-E971-4BAFDCEA46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1C1C9-8E57-CD05-FEB0-96976F7EB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3B9FF-1B5B-D677-7ED2-9CC0EF68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90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0A0EFD-E5BB-BC44-1B93-9CDC918265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A37E-5D84-B191-07B1-82A5A4E92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CC8D4-19F9-688E-F557-CD900FFF6E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89A4A-C82A-F098-4255-384AE53A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A4CF2-08CC-DAAC-4E04-F07C8BB7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272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365AD-F468-0A0D-7421-7B50103F0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D323C-37B6-E376-0068-D0DE8869D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1400A-CFB2-79A5-D67F-12BB9EF4D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34958-94B7-BDE5-0393-B2B14C888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CE019-2E4C-C1F6-4C65-62B85DC44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021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39C9-5D46-3F74-CA48-2D4CE85F9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88E0E-957E-E19F-8231-F8F9D92B0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15AE2-07CC-08E4-FA02-291B60F3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2D8AB-2A69-674B-2D18-6AA456771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94BA1-FE04-8809-08C0-6E7F0C4D1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479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FE25-517F-2D64-CF96-156A3CA3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1CD7D-299D-56CA-7B26-1FCAC6D4D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BCF90-7EC3-76CE-551C-A882ABA23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21A10-4526-3228-6DA8-5589523C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E5657-5FC0-4A16-9155-8FC439262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032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6EFC2-B9E1-57AD-33A8-C0EF4031D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2A9A9-79B7-D270-CD75-905706BEC0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AD831-4C64-7180-BD9F-2E07DF30D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228C4-C49A-645B-9471-26DEFF118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7974CB-B2C2-C7F3-3C7A-D7264F45D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57515-FBBD-A69C-C5E5-8B198E95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14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9B5CB-2CCA-2FDC-19BA-A2DAF6FED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94133-2A21-9545-9F21-6671C1887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C1B636-2C04-2CBA-8397-3854B7CAF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EA9DD5-AE7C-5986-733E-9C4233C15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D0F08-51D8-E752-DF19-B3E4789946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AE9E-2F84-62A0-8E7F-53C9774B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F175A6-AF8A-735A-02EF-D90AE22AB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A2C2BC-A9AC-EDC0-4E44-65459A38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74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58915-E9FC-86F2-8134-F1FAD1823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7009B3-FDC3-3E99-C990-EA239634B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164668-8407-5528-D004-3009C5F18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6131F6-96BD-68F4-B783-ECE837F41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548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B26FE9-9DF9-ABCE-611E-7BFEB3E0C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133D03-2D51-309F-D525-6439CD23D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B91C5-EB0A-36D4-DEE5-F22CC0EFF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548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1C0A6-BE0A-7115-85BB-B9F9CF4E8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28085-E193-4FC5-337C-A8B646DA9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E2597-3561-239B-083B-380624CF5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48F6A-42F4-ACE5-4C0E-43BC3DEDD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5D384-6BE4-9502-F7D9-8299CD86D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D7B7D-BB93-B74F-F99F-6545FF99E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752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22C03-5B84-C8CA-1498-E7975189E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C3458F-CBA0-530E-C11A-93F6FE408A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E67A8-9E0F-9756-B0AE-2EC441FE4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703C05-84BC-653E-A568-90D6234B8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EAADC-AE1D-2509-32E9-E3D9A567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38EF1-3782-6500-ECC1-C53F92D4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188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404EC-C4BF-4284-09BE-7773B296F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199E8-BB59-1EA0-BA22-9FBE824C8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5ECB4-9CAB-5422-7096-E27BC5F3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05AA3-C62B-0131-3C8C-FB60EC54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282D1-51E0-D36C-05A9-E1A271134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0788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D23DA8-0292-9049-B0BA-CE08857177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7BDB6-302F-F893-92E1-70D06BCFA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5C612-3B8A-19E4-2C8E-73B39F299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F67E-0444-BFCC-AEA4-74DE7139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6C497-8948-356F-C407-7271B9EA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252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A06CD-25FD-F80F-B592-34710EE92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/>
              <a:t>© Albert, Dowson &amp; Lomax 2025 https://www.goodfellowpublishers.com/culturalrisk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C4B3E9-F308-05BB-48F1-C1E1FFAF53E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1" y="5498497"/>
            <a:ext cx="1161371" cy="11613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9468B4-D57A-1D02-440D-1F852994CD37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80813" y="5498497"/>
            <a:ext cx="790786" cy="111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7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A6FAEC-1463-1479-AB48-1C5053557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5F6EA-6744-3C2C-81E5-1BE09BC91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1FB1C-E15F-15BD-0FD4-6054100FC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F385C-B2AA-BBF1-2E26-2A8BB5C8D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97C2A-304A-6661-7948-8AA27DAAC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068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CE08-AE05-4244-6529-9E14C1BF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34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3D646-2371-8040-ADD9-FE09D4157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72CBAF-0622-D4CB-973B-98E4E2559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Albert, Dowson &amp; Lomax 2025 https://</a:t>
            </a:r>
            <a:r>
              <a:rPr lang="de-DE" dirty="0" err="1"/>
              <a:t>www.goodfellowpublishers.com</a:t>
            </a:r>
            <a:r>
              <a:rPr lang="de-DE" dirty="0"/>
              <a:t>/</a:t>
            </a:r>
            <a:r>
              <a:rPr lang="de-DE" dirty="0" err="1"/>
              <a:t>culturalrisk</a:t>
            </a:r>
            <a:endParaRPr lang="en-GB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FA7C3F8-E699-6607-D589-81C7ECF40FE1}"/>
              </a:ext>
            </a:extLst>
          </p:cNvPr>
          <p:cNvSpPr/>
          <p:nvPr/>
        </p:nvSpPr>
        <p:spPr>
          <a:xfrm>
            <a:off x="1491172" y="743434"/>
            <a:ext cx="4407441" cy="457200"/>
          </a:xfrm>
          <a:prstGeom prst="roundRect">
            <a:avLst>
              <a:gd name="adj" fmla="val 8853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A: Core Concepts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4FE3F6D-211D-FDC7-8726-4898725B080D}"/>
              </a:ext>
            </a:extLst>
          </p:cNvPr>
          <p:cNvSpPr/>
          <p:nvPr/>
        </p:nvSpPr>
        <p:spPr>
          <a:xfrm>
            <a:off x="1491172" y="235658"/>
            <a:ext cx="4404098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1: 	Introduction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8628E2E-D1EF-63E0-CF9F-D2AE1A104848}"/>
              </a:ext>
            </a:extLst>
          </p:cNvPr>
          <p:cNvSpPr/>
          <p:nvPr/>
        </p:nvSpPr>
        <p:spPr>
          <a:xfrm>
            <a:off x="1491172" y="1237927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2: 	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0E9F534-CFE2-8030-6F9F-17E1485C1173}"/>
              </a:ext>
            </a:extLst>
          </p:cNvPr>
          <p:cNvSpPr/>
          <p:nvPr/>
        </p:nvSpPr>
        <p:spPr>
          <a:xfrm>
            <a:off x="1491172" y="1726380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3: 	Cultural Risk – EEDI and Bias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867241C-AB73-A822-5546-FA3BAF3745A3}"/>
              </a:ext>
            </a:extLst>
          </p:cNvPr>
          <p:cNvSpPr/>
          <p:nvPr/>
        </p:nvSpPr>
        <p:spPr>
          <a:xfrm>
            <a:off x="1491172" y="2216931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4: 	The Science of Inclusion and Bias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A73C803-98CB-D50B-A97D-AF33621FB4F9}"/>
              </a:ext>
            </a:extLst>
          </p:cNvPr>
          <p:cNvSpPr/>
          <p:nvPr/>
        </p:nvSpPr>
        <p:spPr>
          <a:xfrm>
            <a:off x="1491172" y="2709025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5: 	Culture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5668213-90C4-CE9D-5E20-2F60B8F7984B}"/>
              </a:ext>
            </a:extLst>
          </p:cNvPr>
          <p:cNvSpPr/>
          <p:nvPr/>
        </p:nvSpPr>
        <p:spPr>
          <a:xfrm>
            <a:off x="1491172" y="3205536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6: 	Theories and Frameworks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160959E-C0C9-14F0-BBCD-C2243E61EC8B}"/>
              </a:ext>
            </a:extLst>
          </p:cNvPr>
          <p:cNvSpPr/>
          <p:nvPr/>
        </p:nvSpPr>
        <p:spPr>
          <a:xfrm>
            <a:off x="1491172" y="3696829"/>
            <a:ext cx="4404098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7: 	Cultural Intelligence (CQ)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ED99612-DC2D-92B9-3A95-B5A13A0C2393}"/>
              </a:ext>
            </a:extLst>
          </p:cNvPr>
          <p:cNvSpPr/>
          <p:nvPr/>
        </p:nvSpPr>
        <p:spPr>
          <a:xfrm>
            <a:off x="2416606" y="1235440"/>
            <a:ext cx="3488426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Rationale, Scope and Background of Cultural Risk Assessment and CIERA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3175BB9-487F-22BC-2434-334F1D43A762}"/>
              </a:ext>
            </a:extLst>
          </p:cNvPr>
          <p:cNvSpPr/>
          <p:nvPr/>
        </p:nvSpPr>
        <p:spPr>
          <a:xfrm>
            <a:off x="6287382" y="747341"/>
            <a:ext cx="4413436" cy="460135"/>
          </a:xfrm>
          <a:prstGeom prst="roundRect">
            <a:avLst>
              <a:gd name="adj" fmla="val 8853"/>
            </a:avLst>
          </a:prstGeom>
          <a:solidFill>
            <a:srgbClr val="002A7F"/>
          </a:solidFill>
          <a:ln>
            <a:solidFill>
              <a:srgbClr val="002A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B: The Practicalities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B6137F1-45A3-F956-068B-43320C199E84}"/>
              </a:ext>
            </a:extLst>
          </p:cNvPr>
          <p:cNvSpPr/>
          <p:nvPr/>
        </p:nvSpPr>
        <p:spPr>
          <a:xfrm>
            <a:off x="6287381" y="1247115"/>
            <a:ext cx="4413436" cy="453153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8: 	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447B7A6-5792-095B-186B-845856834406}"/>
              </a:ext>
            </a:extLst>
          </p:cNvPr>
          <p:cNvSpPr/>
          <p:nvPr/>
        </p:nvSpPr>
        <p:spPr>
          <a:xfrm>
            <a:off x="6287381" y="1736493"/>
            <a:ext cx="4413436" cy="456937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9: 	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426E115-0772-A0B0-D9BF-387AF1221897}"/>
              </a:ext>
            </a:extLst>
          </p:cNvPr>
          <p:cNvSpPr/>
          <p:nvPr/>
        </p:nvSpPr>
        <p:spPr>
          <a:xfrm>
            <a:off x="6293376" y="2225686"/>
            <a:ext cx="4407440" cy="45235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10: 	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4071F51-EDA4-9B34-8C4A-0B3E1B7FB66B}"/>
              </a:ext>
            </a:extLst>
          </p:cNvPr>
          <p:cNvSpPr/>
          <p:nvPr/>
        </p:nvSpPr>
        <p:spPr>
          <a:xfrm>
            <a:off x="6296717" y="2710297"/>
            <a:ext cx="4404099" cy="45506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11: 	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B6CFD98-28E8-5FCE-36CD-8AFF5027953C}"/>
              </a:ext>
            </a:extLst>
          </p:cNvPr>
          <p:cNvSpPr/>
          <p:nvPr/>
        </p:nvSpPr>
        <p:spPr>
          <a:xfrm>
            <a:off x="6296717" y="3209444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12: 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970EF47-6584-A24C-B74D-8C44FE46A235}"/>
              </a:ext>
            </a:extLst>
          </p:cNvPr>
          <p:cNvSpPr/>
          <p:nvPr/>
        </p:nvSpPr>
        <p:spPr>
          <a:xfrm>
            <a:off x="6296717" y="3701675"/>
            <a:ext cx="4404098" cy="45235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13: 	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E42F492-656D-7168-620F-1E8DF5A08DDB}"/>
              </a:ext>
            </a:extLst>
          </p:cNvPr>
          <p:cNvSpPr/>
          <p:nvPr/>
        </p:nvSpPr>
        <p:spPr>
          <a:xfrm>
            <a:off x="7182218" y="1733952"/>
            <a:ext cx="2800709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Activating Theory -  </a:t>
            </a:r>
          </a:p>
          <a:p>
            <a:r>
              <a:rPr lang="en-US" sz="1200" dirty="0"/>
              <a:t>England and Wales Cricket Board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4AA747A4-A9F1-2D4D-0B4B-C71E6B1CEA6C}"/>
              </a:ext>
            </a:extLst>
          </p:cNvPr>
          <p:cNvSpPr/>
          <p:nvPr/>
        </p:nvSpPr>
        <p:spPr>
          <a:xfrm>
            <a:off x="7182219" y="1251559"/>
            <a:ext cx="3403948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Cultural Risk Assessment &amp; The Cultural Inclusivity and Equity Risk Assessment (</a:t>
            </a:r>
            <a:r>
              <a:rPr lang="en-US" sz="1200" dirty="0"/>
              <a:t>CIERA)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DF3CB2D1-5918-EFDD-139E-BCD3B00112D8}"/>
              </a:ext>
            </a:extLst>
          </p:cNvPr>
          <p:cNvSpPr/>
          <p:nvPr/>
        </p:nvSpPr>
        <p:spPr>
          <a:xfrm>
            <a:off x="7182219" y="2218205"/>
            <a:ext cx="3507423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Managing Organisational Risk: Integrating Cultural Risk Awareness into Corporate Governance</a:t>
            </a:r>
            <a:endParaRPr lang="en-US" sz="1200" dirty="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9AC28F3-FBCE-5466-3BE2-B252F54F0A7F}"/>
              </a:ext>
            </a:extLst>
          </p:cNvPr>
          <p:cNvSpPr/>
          <p:nvPr/>
        </p:nvSpPr>
        <p:spPr>
          <a:xfrm>
            <a:off x="7177905" y="2721590"/>
            <a:ext cx="3503981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Comparing faith in cultural contexts: In Sacred Spaces and on the Dancefloor </a:t>
            </a:r>
            <a:endParaRPr lang="en-US" sz="1200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1B9E3F5-7BDE-E9C5-CF7E-679149A5340F}"/>
              </a:ext>
            </a:extLst>
          </p:cNvPr>
          <p:cNvSpPr/>
          <p:nvPr/>
        </p:nvSpPr>
        <p:spPr>
          <a:xfrm>
            <a:off x="7182218" y="3217505"/>
            <a:ext cx="3503108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Activating Theory - Action Research with Faith Leaders for the British Ritual Innovation in COVID</a:t>
            </a:r>
            <a:endParaRPr lang="en-US" sz="1200" dirty="0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2282F91-A8C4-80B3-F36C-DDAE0BE1146E}"/>
              </a:ext>
            </a:extLst>
          </p:cNvPr>
          <p:cNvSpPr/>
          <p:nvPr/>
        </p:nvSpPr>
        <p:spPr>
          <a:xfrm>
            <a:off x="7177904" y="3708841"/>
            <a:ext cx="3507423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Between the lines -  </a:t>
            </a:r>
          </a:p>
          <a:p>
            <a:r>
              <a:rPr lang="en-GB" sz="1200" dirty="0"/>
              <a:t>Conversations in Context,  a Dialogical Approach</a:t>
            </a:r>
            <a:endParaRPr lang="en-US" sz="1200" dirty="0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80EFAE5-6FCB-89D5-7A90-533761F12597}"/>
              </a:ext>
            </a:extLst>
          </p:cNvPr>
          <p:cNvSpPr/>
          <p:nvPr/>
        </p:nvSpPr>
        <p:spPr>
          <a:xfrm>
            <a:off x="4585937" y="4297128"/>
            <a:ext cx="3020122" cy="457200"/>
          </a:xfrm>
          <a:prstGeom prst="roundRect">
            <a:avLst>
              <a:gd name="adj" fmla="val 8853"/>
            </a:avLst>
          </a:prstGeom>
          <a:solidFill>
            <a:srgbClr val="0036A1"/>
          </a:solidFill>
          <a:ln>
            <a:solidFill>
              <a:srgbClr val="0036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C: Case Studies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2A2E002-DF8B-98B4-E03B-F87DEADBCAEE}"/>
              </a:ext>
            </a:extLst>
          </p:cNvPr>
          <p:cNvSpPr/>
          <p:nvPr/>
        </p:nvSpPr>
        <p:spPr>
          <a:xfrm>
            <a:off x="1491184" y="4527186"/>
            <a:ext cx="3020122" cy="227431"/>
          </a:xfrm>
          <a:prstGeom prst="roundRect">
            <a:avLst>
              <a:gd name="adj" fmla="val 13722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1:  Sweden – Religious Heritage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A7CCE20-717F-2CF1-EE1A-FBBBF4976DB6}"/>
              </a:ext>
            </a:extLst>
          </p:cNvPr>
          <p:cNvSpPr/>
          <p:nvPr/>
        </p:nvSpPr>
        <p:spPr>
          <a:xfrm>
            <a:off x="1491172" y="4783049"/>
            <a:ext cx="3020122" cy="227431"/>
          </a:xfrm>
          <a:prstGeom prst="roundRect">
            <a:avLst>
              <a:gd name="adj" fmla="val 10601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2: UK – Sensory Rooms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5D853B6E-8890-1B42-D220-87665CB50580}"/>
              </a:ext>
            </a:extLst>
          </p:cNvPr>
          <p:cNvSpPr/>
          <p:nvPr/>
        </p:nvSpPr>
        <p:spPr>
          <a:xfrm>
            <a:off x="1491172" y="5048090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3: England – Prom Events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66D8BC06-142A-0D2E-E128-06C8DBE8B3C7}"/>
              </a:ext>
            </a:extLst>
          </p:cNvPr>
          <p:cNvSpPr/>
          <p:nvPr/>
        </p:nvSpPr>
        <p:spPr>
          <a:xfrm>
            <a:off x="1491172" y="5308947"/>
            <a:ext cx="3020122" cy="227431"/>
          </a:xfrm>
          <a:prstGeom prst="roundRect">
            <a:avLst>
              <a:gd name="adj" fmla="val 7645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4: UAE – Cultural Awareness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4912AA1E-9E8D-8C3D-16F6-3814A0CE9BA6}"/>
              </a:ext>
            </a:extLst>
          </p:cNvPr>
          <p:cNvSpPr/>
          <p:nvPr/>
        </p:nvSpPr>
        <p:spPr>
          <a:xfrm>
            <a:off x="1491172" y="5569804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5: Australia – Indigenous Communities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E655301-5EC5-CCCE-0FE1-6737E9BF5043}"/>
              </a:ext>
            </a:extLst>
          </p:cNvPr>
          <p:cNvSpPr/>
          <p:nvPr/>
        </p:nvSpPr>
        <p:spPr>
          <a:xfrm>
            <a:off x="4585939" y="4795464"/>
            <a:ext cx="3020122" cy="227431"/>
          </a:xfrm>
          <a:prstGeom prst="roundRect">
            <a:avLst>
              <a:gd name="adj" fmla="val 13722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6: Qatar – Football World Cup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C352660-3882-24CA-80A6-C75308BDD1EB}"/>
              </a:ext>
            </a:extLst>
          </p:cNvPr>
          <p:cNvSpPr/>
          <p:nvPr/>
        </p:nvSpPr>
        <p:spPr>
          <a:xfrm>
            <a:off x="4585938" y="5050264"/>
            <a:ext cx="3020122" cy="227431"/>
          </a:xfrm>
          <a:prstGeom prst="roundRect">
            <a:avLst>
              <a:gd name="adj" fmla="val 8138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7: USA – NFL 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C9EDC49-0E12-075C-E372-F891E8AFE407}"/>
              </a:ext>
            </a:extLst>
          </p:cNvPr>
          <p:cNvSpPr/>
          <p:nvPr/>
        </p:nvSpPr>
        <p:spPr>
          <a:xfrm>
            <a:off x="4585937" y="5304690"/>
            <a:ext cx="3020122" cy="227431"/>
          </a:xfrm>
          <a:prstGeom prst="roundRect">
            <a:avLst>
              <a:gd name="adj" fmla="val 8138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8: Japan – Cultural Heritage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98AF2F0-57A0-1236-E333-26E07A39AD2C}"/>
              </a:ext>
            </a:extLst>
          </p:cNvPr>
          <p:cNvSpPr/>
          <p:nvPr/>
        </p:nvSpPr>
        <p:spPr>
          <a:xfrm>
            <a:off x="4585937" y="5559855"/>
            <a:ext cx="3020122" cy="227431"/>
          </a:xfrm>
          <a:prstGeom prst="roundRect">
            <a:avLst>
              <a:gd name="adj" fmla="val 10766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9: UK – Sport and Gender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1C3ABEA0-1D3B-3DE2-96EA-CAA907C7B8C6}"/>
              </a:ext>
            </a:extLst>
          </p:cNvPr>
          <p:cNvSpPr/>
          <p:nvPr/>
        </p:nvSpPr>
        <p:spPr>
          <a:xfrm>
            <a:off x="7680699" y="4541247"/>
            <a:ext cx="3020122" cy="227431"/>
          </a:xfrm>
          <a:prstGeom prst="roundRect">
            <a:avLst>
              <a:gd name="adj" fmla="val 10601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10: UK – Faith and Sexuality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EEE18019-1781-5F1E-3545-518EED0DEFB7}"/>
              </a:ext>
            </a:extLst>
          </p:cNvPr>
          <p:cNvSpPr/>
          <p:nvPr/>
        </p:nvSpPr>
        <p:spPr>
          <a:xfrm>
            <a:off x="7680698" y="4794318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11: UK – Cultural Events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F0FFA300-549C-DC7D-D03C-217B7B3C9D1F}"/>
              </a:ext>
            </a:extLst>
          </p:cNvPr>
          <p:cNvSpPr/>
          <p:nvPr/>
        </p:nvSpPr>
        <p:spPr>
          <a:xfrm>
            <a:off x="7680697" y="5047513"/>
            <a:ext cx="3020122" cy="227431"/>
          </a:xfrm>
          <a:prstGeom prst="roundRect">
            <a:avLst>
              <a:gd name="adj" fmla="val 10766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12: USA – Belonging and Ethnicity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1768A14-C58F-9E65-604F-F08BF1F58A9C}"/>
              </a:ext>
            </a:extLst>
          </p:cNvPr>
          <p:cNvSpPr/>
          <p:nvPr/>
        </p:nvSpPr>
        <p:spPr>
          <a:xfrm>
            <a:off x="7680696" y="5304906"/>
            <a:ext cx="3020122" cy="227431"/>
          </a:xfrm>
          <a:prstGeom prst="roundRect">
            <a:avLst>
              <a:gd name="adj" fmla="val 8137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13: Caribbean – Diaspora Communities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5F0EC2B1-4938-FCFD-B45C-3293D7B0017E}"/>
              </a:ext>
            </a:extLst>
          </p:cNvPr>
          <p:cNvSpPr/>
          <p:nvPr/>
        </p:nvSpPr>
        <p:spPr>
          <a:xfrm>
            <a:off x="7680696" y="5558127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14: Nigeria – Business Events</a:t>
            </a:r>
          </a:p>
        </p:txBody>
      </p:sp>
    </p:spTree>
    <p:extLst>
      <p:ext uri="{BB962C8B-B14F-4D97-AF65-F5344CB8AC3E}">
        <p14:creationId xmlns:p14="http://schemas.microsoft.com/office/powerpoint/2010/main" val="2480713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3D268D-033C-C890-FB49-F3273A3F9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1D343AD-2E03-BC95-C176-34FA52D015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869" y="479699"/>
            <a:ext cx="6174262" cy="487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498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D80DD-7ABC-FEDA-8C11-2BAD9031D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59" y="358414"/>
            <a:ext cx="11089759" cy="1807370"/>
          </a:xfrm>
        </p:spPr>
        <p:txBody>
          <a:bodyPr/>
          <a:lstStyle/>
          <a:p>
            <a:r>
              <a:rPr lang="en-GB" sz="4000" dirty="0"/>
              <a:t>Chapter 10: Managing organisational risk – Integrating cultural risk awareness into corporate governance. </a:t>
            </a:r>
            <a:br>
              <a:rPr lang="en-GB" sz="4000" dirty="0"/>
            </a:br>
            <a:r>
              <a:rPr lang="en-GB" sz="2000" i="1" dirty="0"/>
              <a:t>Rachel Lomax &amp; Dan Lomax</a:t>
            </a:r>
            <a:endParaRPr lang="en-US" sz="20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C38FF-BD60-8205-5F36-0AF09D22C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50335" y="2293457"/>
            <a:ext cx="9473609" cy="3206751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C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onversation with the ex-Deputy Chair of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the British Council and ex-Deputy Governor of the Bank of England</a:t>
            </a:r>
            <a:endParaRPr lang="en-GB" sz="2400" dirty="0">
              <a:solidFill>
                <a:srgbClr val="1A1919"/>
              </a:solidFill>
            </a:endParaRP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Considers better management of organisational risk by integrating awareness of cultural risk into the domain of corporate governance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r>
              <a:rPr lang="en-GB" sz="2400" dirty="0">
                <a:solidFill>
                  <a:srgbClr val="1A1919"/>
                </a:solidFill>
              </a:rPr>
              <a:t>C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onsiders the role and composition of boards of directors and wider corporate leadership in setting organisational purpose and mission. </a:t>
            </a:r>
            <a:endParaRPr lang="en-GB" sz="2400" dirty="0">
              <a:solidFill>
                <a:srgbClr val="1A1919"/>
              </a:solidFill>
            </a:endParaRPr>
          </a:p>
          <a:p>
            <a:r>
              <a:rPr lang="en-GB" sz="2400" dirty="0">
                <a:solidFill>
                  <a:srgbClr val="1A1919"/>
                </a:solidFill>
              </a:rPr>
              <a:t>O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utlines audit, risk and regulatory responsibilities, and summarises issues of cultural risk from a corporate governance perspective.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A33EE-B839-DEAD-D150-3B201A812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736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344F08-73F6-A7C3-4139-99B8DC0F68FB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sz="4000" dirty="0"/>
              <a:t>Introduction</a:t>
            </a:r>
            <a:endParaRPr lang="en-US" sz="24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747C75-C35C-5521-5AED-0D277CB728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 lang="en-GB" dirty="0">
              <a:solidFill>
                <a:srgbClr val="1A1919"/>
              </a:solidFill>
              <a:effectLst/>
            </a:endParaRPr>
          </a:p>
          <a:p>
            <a:pPr lvl="1"/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4CDCA6-97F8-8A14-EABA-1327A97A68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351935"/>
            <a:ext cx="10515600" cy="4825028"/>
          </a:xfrm>
        </p:spPr>
        <p:txBody>
          <a:bodyPr/>
          <a:lstStyle/>
          <a:p>
            <a:r>
              <a:rPr lang="en-GB" dirty="0"/>
              <a:t>Strategic level thinking is vital for organisations considering cultural risks in all aspects of event management, to mitigate or avoid institutional risk</a:t>
            </a:r>
          </a:p>
          <a:p>
            <a:r>
              <a:rPr lang="en-GB" dirty="0"/>
              <a:t>Initial review of values and policies influences the appropriateness of event content and client organisations</a:t>
            </a:r>
          </a:p>
          <a:p>
            <a:r>
              <a:rPr lang="en-GB" dirty="0"/>
              <a:t>The organisation’s Board and Directors need to articulate stakeholder values and how these are reflected in the vision and mission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0FE301-7F1C-109B-48DC-730BFEDF1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22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FB2DD6-7C57-6D3F-7432-959C4AA9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EB2908-BA7B-A418-F22A-30465B60F4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3578" y="393202"/>
            <a:ext cx="11224954" cy="857822"/>
          </a:xfrm>
          <a:prstGeom prst="rect">
            <a:avLst/>
          </a:prstGeom>
        </p:spPr>
        <p:txBody>
          <a:bodyPr/>
          <a:lstStyle/>
          <a:p>
            <a:r>
              <a:rPr lang="en-GB" sz="4000" dirty="0"/>
              <a:t>Corporate Governance</a:t>
            </a:r>
            <a:endParaRPr lang="en-US" sz="24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B2E3A6-2AC5-33C8-469A-63CD724B92E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61488" y="1157383"/>
            <a:ext cx="10037135" cy="3480022"/>
          </a:xfrm>
          <a:prstGeom prst="rect">
            <a:avLst/>
          </a:prstGeom>
        </p:spPr>
        <p:txBody>
          <a:bodyPr/>
          <a:lstStyle/>
          <a:p>
            <a:r>
              <a:rPr lang="en-GB" dirty="0">
                <a:solidFill>
                  <a:srgbClr val="1A1919"/>
                </a:solidFill>
              </a:rPr>
              <a:t>Consists of the systems, principles and processes governing how organisations are directed and controlled</a:t>
            </a:r>
          </a:p>
          <a:p>
            <a:r>
              <a:rPr lang="en-GB" dirty="0">
                <a:solidFill>
                  <a:srgbClr val="1A1919"/>
                </a:solidFill>
                <a:effectLst/>
              </a:rPr>
              <a:t>Role of the Board </a:t>
            </a:r>
            <a:r>
              <a:rPr lang="en-GB" dirty="0">
                <a:solidFill>
                  <a:srgbClr val="1A1919"/>
                </a:solidFill>
              </a:rPr>
              <a:t>of</a:t>
            </a:r>
            <a:r>
              <a:rPr lang="en-GB" dirty="0">
                <a:solidFill>
                  <a:srgbClr val="1A1919"/>
                </a:solidFill>
                <a:effectLst/>
              </a:rPr>
              <a:t> Directors – oversight and evaluation of executive officers and senior managers</a:t>
            </a:r>
          </a:p>
          <a:p>
            <a:r>
              <a:rPr lang="en-GB" dirty="0">
                <a:solidFill>
                  <a:srgbClr val="1A1919"/>
                </a:solidFill>
              </a:rPr>
              <a:t>Leadership in setting company purpose, values and strategy </a:t>
            </a:r>
          </a:p>
          <a:p>
            <a:r>
              <a:rPr lang="en-GB" dirty="0">
                <a:solidFill>
                  <a:srgbClr val="1A1919"/>
                </a:solidFill>
                <a:effectLst/>
              </a:rPr>
              <a:t>Board composition – diversity encourages constructive debate with awareness of cultural issues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134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5ECBEB-F289-3FDD-4554-0A4398959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893" y="490445"/>
            <a:ext cx="10653823" cy="1060562"/>
          </a:xfrm>
        </p:spPr>
        <p:txBody>
          <a:bodyPr/>
          <a:lstStyle/>
          <a:p>
            <a:r>
              <a:rPr lang="en-GB" sz="4000" dirty="0"/>
              <a:t>Audit and risk issues</a:t>
            </a:r>
            <a:endParaRPr lang="en-US" sz="24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97689-74D1-FB57-5BE1-720322C879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7172" y="1841032"/>
            <a:ext cx="9909544" cy="3368921"/>
          </a:xfrm>
        </p:spPr>
        <p:txBody>
          <a:bodyPr/>
          <a:lstStyle/>
          <a:p>
            <a:r>
              <a:rPr lang="en-GB" dirty="0">
                <a:solidFill>
                  <a:srgbClr val="1A1919"/>
                </a:solidFill>
                <a:effectLst/>
              </a:rPr>
              <a:t>Broad areas of corporate risk: strategic, operational, financial, compliance and regulatory, reputational, environmental and social, cybersecurity and technology</a:t>
            </a:r>
          </a:p>
          <a:p>
            <a:r>
              <a:rPr lang="en-GB" dirty="0">
                <a:solidFill>
                  <a:srgbClr val="1A1919"/>
                </a:solidFill>
              </a:rPr>
              <a:t>Different perspectives on cultural norms influence issues of cultural risk in corporate governance</a:t>
            </a:r>
          </a:p>
          <a:p>
            <a:r>
              <a:rPr lang="en-GB" dirty="0">
                <a:solidFill>
                  <a:srgbClr val="1A1919"/>
                </a:solidFill>
                <a:effectLst/>
              </a:rPr>
              <a:t>Need a clear understanding of the organisation’s regulatory responsibilities relevant to the sector and geographic location.</a:t>
            </a:r>
          </a:p>
          <a:p>
            <a:endParaRPr lang="en-GB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A9F9B79-162E-EFE2-6BD3-CF9BD46D1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4025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15B-FAF5-088C-566C-BB464B5A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25" y="258209"/>
            <a:ext cx="10966549" cy="1011791"/>
          </a:xfrm>
        </p:spPr>
        <p:txBody>
          <a:bodyPr/>
          <a:lstStyle/>
          <a:p>
            <a:r>
              <a:rPr lang="en-GB" sz="4000" dirty="0"/>
              <a:t>International perspectives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760CC-A241-A3A5-1532-D1CB39D5B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1" y="1270000"/>
            <a:ext cx="9909544" cy="4811372"/>
          </a:xfrm>
        </p:spPr>
        <p:txBody>
          <a:bodyPr/>
          <a:lstStyle/>
          <a:p>
            <a:r>
              <a:rPr lang="en-GB" dirty="0"/>
              <a:t>Operating across and / or selling in international locations requires an understanding of diverse cultures as well as regulations</a:t>
            </a:r>
          </a:p>
          <a:p>
            <a:r>
              <a:rPr lang="en-GB" dirty="0"/>
              <a:t>Challenge of balancing diverse culture and values and understanding why and where differences exist</a:t>
            </a:r>
          </a:p>
          <a:p>
            <a:r>
              <a:rPr lang="en-GB" dirty="0"/>
              <a:t>Diverse representation at board level and local expertise enables greater understanding of cultural differences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B9F5D-1188-C666-DBE6-0592CE835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558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903B-1D18-E617-A386-6577E4C1A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54" y="171799"/>
            <a:ext cx="10224748" cy="1119428"/>
          </a:xfrm>
        </p:spPr>
        <p:txBody>
          <a:bodyPr/>
          <a:lstStyle/>
          <a:p>
            <a:r>
              <a:rPr lang="en-GB" sz="4000" dirty="0"/>
              <a:t>Creating clear vision and mission statements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8A73E-076E-9B86-D498-A8BEADDF60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598" y="1106130"/>
            <a:ext cx="9601200" cy="4919168"/>
          </a:xfrm>
        </p:spPr>
        <p:txBody>
          <a:bodyPr/>
          <a:lstStyle/>
          <a:p>
            <a:r>
              <a:rPr lang="en-GB" dirty="0"/>
              <a:t>Aims to create a tool to communicate to internal and external stakeholders and audiences</a:t>
            </a:r>
          </a:p>
          <a:p>
            <a:r>
              <a:rPr lang="en-GB" dirty="0"/>
              <a:t>Frames employee motivation and expectations</a:t>
            </a:r>
          </a:p>
          <a:p>
            <a:r>
              <a:rPr lang="en-GB" dirty="0"/>
              <a:t>Sets out organisational values</a:t>
            </a:r>
          </a:p>
          <a:p>
            <a:r>
              <a:rPr lang="en-GB" dirty="0"/>
              <a:t>Addresses strategic level concerns – values, policies, resources and processes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6811E-1101-6F7C-2CC2-7BC08565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290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84A79-3293-6992-AB39-8C67EF658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494" y="264454"/>
            <a:ext cx="11798709" cy="909953"/>
          </a:xfrm>
        </p:spPr>
        <p:txBody>
          <a:bodyPr/>
          <a:lstStyle/>
          <a:p>
            <a:r>
              <a:rPr lang="en-GB" sz="4000" dirty="0"/>
              <a:t>Summary – contribution to the cultural risk assessment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83455-D34D-565F-6E55-C88731F3D5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60967" y="1967023"/>
            <a:ext cx="9675628" cy="4164482"/>
          </a:xfrm>
        </p:spPr>
        <p:txBody>
          <a:bodyPr/>
          <a:lstStyle/>
          <a:p>
            <a:r>
              <a:rPr lang="en-GB" dirty="0"/>
              <a:t>Organisations need to consider strategic processes and approaches to EEDI and other cultural issues</a:t>
            </a:r>
          </a:p>
          <a:p>
            <a:r>
              <a:rPr lang="en-GB" dirty="0"/>
              <a:t>Board responsibility is to define the organisation’s mission and vision</a:t>
            </a:r>
          </a:p>
          <a:p>
            <a:r>
              <a:rPr lang="en-GB" dirty="0"/>
              <a:t>Board composition should reflect diversity, including culture</a:t>
            </a:r>
          </a:p>
          <a:p>
            <a:r>
              <a:rPr lang="en-GB" dirty="0"/>
              <a:t>An organisation’s mission statement can be used to assess and address cultural risks</a:t>
            </a:r>
          </a:p>
          <a:p>
            <a:endParaRPr lang="en-US" sz="36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F61AA-7FDE-73F2-3795-3021D013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393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15BCD-7121-D82A-9E22-398F33306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2940"/>
          </a:xfrm>
        </p:spPr>
        <p:txBody>
          <a:bodyPr/>
          <a:lstStyle/>
          <a:p>
            <a:r>
              <a:rPr lang="en-GB" dirty="0"/>
              <a:t>Discussion Questions (Chapter 10)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3E981-FAFE-AE3E-C92E-B9A96EB8FB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7419" y="1253331"/>
            <a:ext cx="10616381" cy="4351338"/>
          </a:xfrm>
        </p:spPr>
        <p:txBody>
          <a:bodyPr/>
          <a:lstStyle/>
          <a:p>
            <a:r>
              <a:rPr lang="en-GB" sz="2700" b="0" i="0" dirty="0">
                <a:solidFill>
                  <a:srgbClr val="1A1919"/>
                </a:solidFill>
                <a:effectLst/>
                <a:cs typeface="Arial" panose="020B0604020202020204" pitchFamily="34" charset="0"/>
              </a:rPr>
              <a:t>What is the value of developing a comprehensive mission statement when</a:t>
            </a:r>
            <a:r>
              <a:rPr lang="en-GB" sz="2700" dirty="0">
                <a:solidFill>
                  <a:srgbClr val="1A1919"/>
                </a:solidFill>
                <a:cs typeface="Arial" panose="020B0604020202020204" pitchFamily="34" charset="0"/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  <a:cs typeface="Arial" panose="020B0604020202020204" pitchFamily="34" charset="0"/>
              </a:rPr>
              <a:t>responding to issues arising relating to cultural risks?</a:t>
            </a:r>
            <a:endParaRPr lang="en-GB" sz="2700" dirty="0">
              <a:solidFill>
                <a:srgbClr val="1A1919"/>
              </a:solidFill>
              <a:cs typeface="Arial" panose="020B0604020202020204" pitchFamily="34" charset="0"/>
            </a:endParaRPr>
          </a:p>
          <a:p>
            <a:r>
              <a:rPr lang="en-GB" sz="2700" b="0" i="0" dirty="0">
                <a:solidFill>
                  <a:srgbClr val="1A1919"/>
                </a:solidFill>
                <a:effectLst/>
                <a:cs typeface="Arial" panose="020B0604020202020204" pitchFamily="34" charset="0"/>
              </a:rPr>
              <a:t>How can organizations develop an understanding of the different international</a:t>
            </a:r>
            <a:r>
              <a:rPr lang="en-GB" sz="2700" dirty="0">
                <a:solidFill>
                  <a:srgbClr val="1A1919"/>
                </a:solidFill>
                <a:cs typeface="Arial" panose="020B0604020202020204" pitchFamily="34" charset="0"/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  <a:cs typeface="Arial" panose="020B0604020202020204" pitchFamily="34" charset="0"/>
              </a:rPr>
              <a:t>perspectives of what constitutes cultural risk if they are operating in multiple</a:t>
            </a:r>
            <a:r>
              <a:rPr lang="en-GB" sz="2700" dirty="0">
                <a:solidFill>
                  <a:srgbClr val="1A1919"/>
                </a:solidFill>
                <a:cs typeface="Arial" panose="020B0604020202020204" pitchFamily="34" charset="0"/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  <a:cs typeface="Arial" panose="020B0604020202020204" pitchFamily="34" charset="0"/>
              </a:rPr>
              <a:t>territories?</a:t>
            </a:r>
          </a:p>
          <a:p>
            <a:r>
              <a:rPr lang="en-GB" sz="2700" b="0" i="0" dirty="0">
                <a:solidFill>
                  <a:srgbClr val="1A1919"/>
                </a:solidFill>
                <a:effectLst/>
                <a:cs typeface="Arial" panose="020B0604020202020204" pitchFamily="34" charset="0"/>
              </a:rPr>
              <a:t>How can board composition help organizations manage cultural risks?</a:t>
            </a:r>
            <a:endParaRPr lang="en-GB" sz="2700" dirty="0">
              <a:solidFill>
                <a:srgbClr val="1A1919"/>
              </a:solidFill>
              <a:effectLst/>
              <a:cs typeface="Arial" panose="020B0604020202020204" pitchFamily="34" charset="0"/>
            </a:endParaRPr>
          </a:p>
          <a:p>
            <a:r>
              <a:rPr lang="en-GB" sz="2700" b="0" i="0" dirty="0">
                <a:solidFill>
                  <a:srgbClr val="1A1919"/>
                </a:solidFill>
                <a:effectLst/>
                <a:cs typeface="Arial" panose="020B0604020202020204" pitchFamily="34" charset="0"/>
              </a:rPr>
              <a:t>Identify an events organization that you have some knowledge of: what would</a:t>
            </a:r>
            <a:r>
              <a:rPr lang="en-GB" sz="2700" dirty="0">
                <a:solidFill>
                  <a:srgbClr val="1A1919"/>
                </a:solidFill>
                <a:cs typeface="Arial" panose="020B0604020202020204" pitchFamily="34" charset="0"/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  <a:cs typeface="Arial" panose="020B0604020202020204" pitchFamily="34" charset="0"/>
              </a:rPr>
              <a:t>be your first three actions to introduce elements within the organization to</a:t>
            </a:r>
            <a:r>
              <a:rPr lang="en-GB" sz="2700" dirty="0">
                <a:solidFill>
                  <a:srgbClr val="1A1919"/>
                </a:solidFill>
                <a:cs typeface="Arial" panose="020B0604020202020204" pitchFamily="34" charset="0"/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  <a:cs typeface="Arial" panose="020B0604020202020204" pitchFamily="34" charset="0"/>
              </a:rPr>
              <a:t>address cultural risks at a strategic level?</a:t>
            </a:r>
            <a:endParaRPr lang="en-GB" sz="2700" dirty="0">
              <a:solidFill>
                <a:srgbClr val="1A1919"/>
              </a:solidFill>
              <a:effectLst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C152E-A788-6000-709C-7B755BB7F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812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60143-4C21-37CA-34B7-1E37C711C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158" y="92686"/>
            <a:ext cx="11617842" cy="1661687"/>
          </a:xfrm>
        </p:spPr>
        <p:txBody>
          <a:bodyPr/>
          <a:lstStyle/>
          <a:p>
            <a:r>
              <a:rPr lang="en-GB" sz="4000" dirty="0"/>
              <a:t>Chapter 11: Comparing faith in cultural contexts – in sacred spaces and on the dancefloor. </a:t>
            </a:r>
            <a:br>
              <a:rPr lang="en-GB" dirty="0"/>
            </a:br>
            <a:r>
              <a:rPr lang="en-GB" sz="2400" i="1" dirty="0"/>
              <a:t>Gavin Mart, Ruth Dowson &amp; Dan Lomax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9083E-6395-C662-C91A-99A1AF4891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50335" y="1679942"/>
            <a:ext cx="10732418" cy="4359349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C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ompares aspects of faith in two different cultural contexts: in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sacred spaces and on the dancefloor.</a:t>
            </a:r>
          </a:p>
          <a:p>
            <a:r>
              <a:rPr lang="en-GB" sz="2400" dirty="0">
                <a:solidFill>
                  <a:srgbClr val="1A1919"/>
                </a:solidFill>
              </a:rPr>
              <a:t>I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dentifies theological foundations and cultural immersion explored by churches, connecting cultural risk to the process of eventization of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faith. 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Identifies elements of faith-based events activity that benefit from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incorporating analysis of cultural risk into strategic planning. 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r>
              <a:rPr lang="en-GB" sz="2400" dirty="0">
                <a:solidFill>
                  <a:srgbClr val="1A1919"/>
                </a:solidFill>
              </a:rPr>
              <a:t>D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iscusses safeguarding and limitations of leadership when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engaging in cultural activities, offering a new model of cultural engagement.</a:t>
            </a:r>
          </a:p>
          <a:p>
            <a:r>
              <a:rPr lang="en-GB" sz="2400" dirty="0">
                <a:solidFill>
                  <a:srgbClr val="1A1919"/>
                </a:solidFill>
              </a:rPr>
              <a:t>C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ompares secular events from the music industry and the dance floor, summarising the complications that arise from faith organisations adopting cultural practices of the secular world.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6F538-CEE0-C5DD-F3D5-DE48DC52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744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4092D-DE73-A802-37E8-495EA919E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39" y="294665"/>
            <a:ext cx="11350376" cy="1090612"/>
          </a:xfrm>
        </p:spPr>
        <p:txBody>
          <a:bodyPr/>
          <a:lstStyle/>
          <a:p>
            <a:r>
              <a:rPr lang="en-GB" sz="4000" dirty="0"/>
              <a:t>Introduction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013B8-46A3-AFEE-6213-570CCA8FA4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3339" y="1458077"/>
            <a:ext cx="10624644" cy="4559952"/>
          </a:xfrm>
        </p:spPr>
        <p:txBody>
          <a:bodyPr/>
          <a:lstStyle/>
          <a:p>
            <a:r>
              <a:rPr lang="en-GB" dirty="0">
                <a:solidFill>
                  <a:srgbClr val="1A1919"/>
                </a:solidFill>
              </a:rPr>
              <a:t>There are impacts for churches engaging in events activity</a:t>
            </a:r>
          </a:p>
          <a:p>
            <a:r>
              <a:rPr lang="en-GB" dirty="0">
                <a:solidFill>
                  <a:srgbClr val="1A1919"/>
                </a:solidFill>
              </a:rPr>
              <a:t>Churches n</a:t>
            </a:r>
            <a:r>
              <a:rPr lang="en-GB" dirty="0">
                <a:solidFill>
                  <a:srgbClr val="1A1919"/>
                </a:solidFill>
                <a:effectLst/>
              </a:rPr>
              <a:t>eed to consider the theological aspects of eventization of faith</a:t>
            </a:r>
          </a:p>
          <a:p>
            <a:r>
              <a:rPr lang="en-GB" dirty="0">
                <a:solidFill>
                  <a:srgbClr val="1A1919"/>
                </a:solidFill>
              </a:rPr>
              <a:t>Comparisons with the secular dance floor</a:t>
            </a:r>
          </a:p>
          <a:p>
            <a:r>
              <a:rPr lang="en-GB" dirty="0">
                <a:solidFill>
                  <a:srgbClr val="1A1919"/>
                </a:solidFill>
                <a:effectLst/>
              </a:rPr>
              <a:t>Both church and secular events encompass homogenization of meaning, search for authenticity and belonging 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22669-15AB-9B57-4D36-7E40AFE5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466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75101-3E4F-7DB6-1817-D2562D769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7778"/>
          </a:xfrm>
        </p:spPr>
        <p:txBody>
          <a:bodyPr/>
          <a:lstStyle/>
          <a:p>
            <a:r>
              <a:rPr lang="en-GB" dirty="0"/>
              <a:t>Faith in the cultural context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F62AA-8553-4FB5-BCD2-A9393C908D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204" y="1171395"/>
            <a:ext cx="11088602" cy="4351338"/>
          </a:xfrm>
        </p:spPr>
        <p:txBody>
          <a:bodyPr/>
          <a:lstStyle/>
          <a:p>
            <a:r>
              <a:rPr lang="en-GB" dirty="0"/>
              <a:t>Engaging in contemporary culture offers benefits and challenges to churches</a:t>
            </a:r>
          </a:p>
          <a:p>
            <a:r>
              <a:rPr lang="en-GB" dirty="0"/>
              <a:t>Such events may (or may not) attract secular / on-religious people into liberal forms of religious experience</a:t>
            </a:r>
          </a:p>
          <a:p>
            <a:r>
              <a:rPr lang="en-GB" dirty="0"/>
              <a:t>Risks commodification, moral compromise and demands on leadership</a:t>
            </a:r>
          </a:p>
          <a:p>
            <a:r>
              <a:rPr lang="en-GB" dirty="0"/>
              <a:t>UK examples: nightclub churches, alternative worship spaces, churches as event venues, adopting café culture</a:t>
            </a:r>
          </a:p>
          <a:p>
            <a:r>
              <a:rPr lang="en-GB" dirty="0"/>
              <a:t>Issues with outsourcing event operations and hire, a drain on internal resources</a:t>
            </a:r>
          </a:p>
          <a:p>
            <a:endParaRPr lang="en-GB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864A4-34E2-CEFD-5128-0B7F26CC7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5485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67161-9DB3-C650-09F1-12E3D12EC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1038"/>
            <a:ext cx="10515600" cy="741004"/>
          </a:xfrm>
        </p:spPr>
        <p:txBody>
          <a:bodyPr/>
          <a:lstStyle/>
          <a:p>
            <a:r>
              <a:rPr lang="en-GB" dirty="0"/>
              <a:t>Eventization of faith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A2BB4-2F66-0A80-5BFE-B12ECB33F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6761CE1-9BAA-8FC0-3666-FC327CCF9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6559" y="914945"/>
            <a:ext cx="6227097" cy="5070834"/>
          </a:xfrm>
        </p:spPr>
        <p:txBody>
          <a:bodyPr/>
          <a:lstStyle/>
          <a:p>
            <a:r>
              <a:rPr lang="en-GB" dirty="0"/>
              <a:t>Dowson, 2026</a:t>
            </a:r>
          </a:p>
          <a:p>
            <a:r>
              <a:rPr lang="en-GB" dirty="0"/>
              <a:t>Events in churches navigate sacred and secular</a:t>
            </a:r>
          </a:p>
          <a:p>
            <a:r>
              <a:rPr lang="en-GB" dirty="0"/>
              <a:t>Cultural disconnects between church and secular society include understanding of what is appropriate in church</a:t>
            </a:r>
          </a:p>
          <a:p>
            <a:r>
              <a:rPr lang="en-GB" dirty="0"/>
              <a:t>Equally, churches need more professional and strategic approaches to events delivery and awareness of cultural competence</a:t>
            </a:r>
          </a:p>
          <a:p>
            <a:endParaRPr lang="en-US" dirty="0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BB377FB7-3B6F-3BFA-1EE6-01D7C35B15C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8" b="6410"/>
          <a:stretch>
            <a:fillRect/>
          </a:stretch>
        </p:blipFill>
        <p:spPr>
          <a:xfrm>
            <a:off x="6485395" y="1106129"/>
            <a:ext cx="5706605" cy="341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08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DF5A-E12D-FA76-45F5-87B9D6C55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022" y="365126"/>
            <a:ext cx="11689462" cy="809284"/>
          </a:xfrm>
        </p:spPr>
        <p:txBody>
          <a:bodyPr/>
          <a:lstStyle/>
          <a:p>
            <a:r>
              <a:rPr lang="en-GB" dirty="0"/>
              <a:t>Theological foundations and cultural immersion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89A4A-08A1-7A8D-4D63-5EE625065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6022" y="1253331"/>
            <a:ext cx="11348064" cy="4351338"/>
          </a:xfrm>
        </p:spPr>
        <p:txBody>
          <a:bodyPr/>
          <a:lstStyle/>
          <a:p>
            <a:r>
              <a:rPr lang="en-GB" dirty="0"/>
              <a:t>Christian theology has considered the relationship between faith and culture for over 75 years eg Niebuhr (1951) form opposition to transformation</a:t>
            </a:r>
          </a:p>
          <a:p>
            <a:r>
              <a:rPr lang="en-GB" dirty="0"/>
              <a:t>More recently Emerging Church acknowledges culture’s intrinsic role in faith expression</a:t>
            </a:r>
          </a:p>
          <a:p>
            <a:r>
              <a:rPr lang="en-GB" dirty="0"/>
              <a:t>Should churches mirror secular culture to remain accessible?</a:t>
            </a:r>
          </a:p>
          <a:p>
            <a:r>
              <a:rPr lang="en-GB" dirty="0"/>
              <a:t>Economic push for churches to engage in events and contemporary culture</a:t>
            </a:r>
          </a:p>
          <a:p>
            <a:r>
              <a:rPr lang="en-GB" dirty="0"/>
              <a:t>Need to balance cultural relevance with theology and events expertise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F47AE-C0C7-C8E2-BBC8-15F21CCFA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88009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BFFC5-047E-B3A4-01E7-B0720B9E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Cultural Risk and Eventization of Faith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BFD8B-102C-3AB5-44FD-8BF72C1968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402289"/>
            <a:ext cx="10141155" cy="4351338"/>
          </a:xfrm>
        </p:spPr>
        <p:txBody>
          <a:bodyPr/>
          <a:lstStyle/>
          <a:p>
            <a:r>
              <a:rPr lang="en-GB" dirty="0"/>
              <a:t>Contemporary cultural events are characterised by immersive experiences</a:t>
            </a:r>
          </a:p>
          <a:p>
            <a:r>
              <a:rPr lang="en-GB" dirty="0"/>
              <a:t>Risks – commodification and conflict with theological positioning</a:t>
            </a:r>
          </a:p>
          <a:p>
            <a:r>
              <a:rPr lang="en-GB" dirty="0"/>
              <a:t>Risk – offer of an event programme with no faith connection</a:t>
            </a:r>
          </a:p>
          <a:p>
            <a:r>
              <a:rPr lang="en-GB" dirty="0"/>
              <a:t>Risk – pressure of event-driven churches on leadership workload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429E01-1F6F-66C6-C53C-87237772F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416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F33F0-DA73-B711-22B7-B2A9C1A51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06" y="365125"/>
            <a:ext cx="9313334" cy="563477"/>
          </a:xfrm>
        </p:spPr>
        <p:txBody>
          <a:bodyPr/>
          <a:lstStyle/>
          <a:p>
            <a:r>
              <a:rPr lang="en-GB" dirty="0"/>
              <a:t>Emerging church practices – lessons and limitations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BA08A-264A-57D2-4FD3-CC105C73BA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98171"/>
            <a:ext cx="10182123" cy="3718895"/>
          </a:xfrm>
        </p:spPr>
        <p:txBody>
          <a:bodyPr/>
          <a:lstStyle/>
          <a:p>
            <a:r>
              <a:rPr lang="en-GB" dirty="0"/>
              <a:t>30 years of initiatives resulted in leadership and resourcing challenges</a:t>
            </a:r>
          </a:p>
          <a:p>
            <a:r>
              <a:rPr lang="en-GB" dirty="0"/>
              <a:t>Need for robust accountability structures and safeguarding processes</a:t>
            </a:r>
          </a:p>
          <a:p>
            <a:r>
              <a:rPr lang="en-GB" dirty="0"/>
              <a:t>Balance innovation and critical reflection</a:t>
            </a:r>
          </a:p>
          <a:p>
            <a:r>
              <a:rPr lang="en-GB" dirty="0"/>
              <a:t>Introduce event-specific safeguarding policies and procedures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65E19-F1C9-8DCE-C00A-E99748C49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550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48D2A-9F8A-21B7-C2CD-7ECF1A212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role of aesthetics and space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9968-3322-FC2E-169A-E9784B62F1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607129"/>
            <a:ext cx="9731477" cy="4351338"/>
          </a:xfrm>
        </p:spPr>
        <p:txBody>
          <a:bodyPr/>
          <a:lstStyle/>
          <a:p>
            <a:r>
              <a:rPr lang="en-GB" dirty="0"/>
              <a:t>Creative expression at the heart of cultural engagement</a:t>
            </a:r>
          </a:p>
          <a:p>
            <a:r>
              <a:rPr lang="en-GB" dirty="0"/>
              <a:t>Architectural inspiration and opportunities for theological dialogue</a:t>
            </a:r>
          </a:p>
          <a:p>
            <a:r>
              <a:rPr lang="en-GB" dirty="0"/>
              <a:t>Alternative Christian communities embraced the arts to create bridges between sacred and secular, fostering social transformation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39235-7CA7-C239-3B36-3A5F0D9DF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424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5103B-F2E3-AC88-B32F-022F73777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190"/>
            <a:ext cx="10515600" cy="875808"/>
          </a:xfrm>
        </p:spPr>
        <p:txBody>
          <a:bodyPr/>
          <a:lstStyle/>
          <a:p>
            <a:r>
              <a:rPr lang="en-GB" dirty="0"/>
              <a:t>Deconstruction and the necessity of endings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F1861-5FE4-F0CA-B182-B23E4A5EE9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7527" y="1265729"/>
            <a:ext cx="11566559" cy="4351338"/>
          </a:xfrm>
        </p:spPr>
        <p:txBody>
          <a:bodyPr/>
          <a:lstStyle/>
          <a:p>
            <a:r>
              <a:rPr lang="en-GB" dirty="0"/>
              <a:t>Deconstruction of formulaic liturgy and worship can result in creative re-imagining</a:t>
            </a:r>
          </a:p>
          <a:p>
            <a:r>
              <a:rPr lang="en-GB" dirty="0"/>
              <a:t>Awareness of over-deconstruction that removes all boundaries</a:t>
            </a:r>
          </a:p>
          <a:p>
            <a:r>
              <a:rPr lang="en-GB" dirty="0"/>
              <a:t>Need for willingness to embrace endings, using the Eventization of faith model and the Cultural Risk Assessment to guide the process</a:t>
            </a:r>
          </a:p>
          <a:p>
            <a:r>
              <a:rPr lang="en-GB" dirty="0"/>
              <a:t>Closure and decommissioning of church buildings seen as failure </a:t>
            </a:r>
          </a:p>
          <a:p>
            <a:r>
              <a:rPr lang="en-GB" dirty="0"/>
              <a:t>New spaces needed for new expressions of church</a:t>
            </a:r>
          </a:p>
          <a:p>
            <a:r>
              <a:rPr lang="en-GB" dirty="0"/>
              <a:t>Emphasis on flexibility, inclusion and openness to change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EDE7C2-8C9B-275C-7D9A-E4181BCFA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285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B95FB-6487-898E-0790-9F9C877C6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Safeguarding and leadership in eventized faith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49C6E-32EA-BBFF-F58E-4A51C1D4F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5363" y="1156485"/>
            <a:ext cx="10277714" cy="4351338"/>
          </a:xfrm>
        </p:spPr>
        <p:txBody>
          <a:bodyPr/>
          <a:lstStyle/>
          <a:p>
            <a:r>
              <a:rPr lang="en-GB" dirty="0"/>
              <a:t>Blending sacred and secular requires more diligent safeguarding throughout the event planning and delivery process</a:t>
            </a:r>
          </a:p>
          <a:p>
            <a:r>
              <a:rPr lang="en-GB" dirty="0"/>
              <a:t>Role of the Cultural Risk Assessment throughout the safeguarding process</a:t>
            </a:r>
          </a:p>
          <a:p>
            <a:r>
              <a:rPr lang="en-GB" dirty="0"/>
              <a:t>Training in event management and safeguarding needed for all leaders, staff teams and volunteers </a:t>
            </a:r>
          </a:p>
          <a:p>
            <a:r>
              <a:rPr lang="en-GB" dirty="0"/>
              <a:t>Requires practical theological reflection to create sustainable and inclusive spaces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DEBA8B-E84F-413B-6932-E609D7573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895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881F8-6269-44C9-EE38-DED57B49E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Integrating the Arts, theology and community engagement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61092-D449-90E3-B452-77E2757AC4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9949972" cy="4351338"/>
          </a:xfrm>
        </p:spPr>
        <p:txBody>
          <a:bodyPr/>
          <a:lstStyle/>
          <a:p>
            <a:r>
              <a:rPr lang="en-GB" dirty="0"/>
              <a:t>Art offers powerful opportunities for dialogue and community connection</a:t>
            </a:r>
          </a:p>
          <a:p>
            <a:r>
              <a:rPr lang="en-GB" dirty="0"/>
              <a:t>Churches are filled with art and meaning </a:t>
            </a:r>
          </a:p>
          <a:p>
            <a:r>
              <a:rPr lang="en-GB" dirty="0"/>
              <a:t>Art used for theological transfer especially in eras of low literacy</a:t>
            </a:r>
          </a:p>
          <a:p>
            <a:r>
              <a:rPr lang="en-GB" dirty="0" err="1"/>
              <a:t>Superdiverse</a:t>
            </a:r>
            <a:r>
              <a:rPr lang="en-GB" dirty="0"/>
              <a:t> communities should explore diverse cultural forms to address cultural complexity</a:t>
            </a:r>
          </a:p>
          <a:p>
            <a:r>
              <a:rPr lang="en-GB" dirty="0"/>
              <a:t>Cultural competence aids appreciation of difference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B2D1B8-F149-12DB-EB8A-D223D00F0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424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02C55-0F37-E199-CBE3-B7E1EB6EE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423" y="309987"/>
            <a:ext cx="10641419" cy="845344"/>
          </a:xfrm>
        </p:spPr>
        <p:txBody>
          <a:bodyPr/>
          <a:lstStyle/>
          <a:p>
            <a:r>
              <a:rPr lang="en-GB" sz="4000" dirty="0"/>
              <a:t>Towards a generative model of cultural engagement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EB24A-4F75-B2F2-5F8E-8142C9E53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989" y="1392903"/>
            <a:ext cx="11088602" cy="4309766"/>
          </a:xfrm>
        </p:spPr>
        <p:txBody>
          <a:bodyPr/>
          <a:lstStyle/>
          <a:p>
            <a:r>
              <a:rPr lang="en-GB" dirty="0">
                <a:solidFill>
                  <a:srgbClr val="1A1919"/>
                </a:solidFill>
                <a:effectLst/>
              </a:rPr>
              <a:t>The Eventization of faith model offers a strategic and operational framework to enable churches to navigate cultural engagement</a:t>
            </a:r>
          </a:p>
          <a:p>
            <a:r>
              <a:rPr lang="en-GB" dirty="0">
                <a:solidFill>
                  <a:srgbClr val="1A1919"/>
                </a:solidFill>
              </a:rPr>
              <a:t>Cultural Risk Assessment offers an approach to identify cultural complexities</a:t>
            </a:r>
          </a:p>
          <a:p>
            <a:r>
              <a:rPr lang="en-GB" dirty="0">
                <a:solidFill>
                  <a:srgbClr val="1A1919"/>
                </a:solidFill>
                <a:effectLst/>
              </a:rPr>
              <a:t>Artistic inclusion, creative communities and critical reflection help develop welcoming spaces</a:t>
            </a:r>
          </a:p>
          <a:p>
            <a:r>
              <a:rPr lang="en-GB" dirty="0">
                <a:solidFill>
                  <a:srgbClr val="1A1919"/>
                </a:solidFill>
              </a:rPr>
              <a:t>Prioritising safeguarding and addressing cultural risks supports operational event spaces grounded in theology, fostering mutual dialogue</a:t>
            </a:r>
            <a:endParaRPr lang="en-GB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FE787-C867-607A-BF38-373B5DC5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1372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835D9-2F0C-2C03-EE33-14D5348A5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422" y="136525"/>
            <a:ext cx="10324215" cy="914980"/>
          </a:xfrm>
        </p:spPr>
        <p:txBody>
          <a:bodyPr/>
          <a:lstStyle/>
          <a:p>
            <a:r>
              <a:rPr lang="en-GB" sz="4000" dirty="0"/>
              <a:t>A secular perspective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85A27-D8F0-49DF-B7C5-62062005B8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076" y="1297312"/>
            <a:ext cx="10168562" cy="4135925"/>
          </a:xfrm>
        </p:spPr>
        <p:txBody>
          <a:bodyPr/>
          <a:lstStyle/>
          <a:p>
            <a:r>
              <a:rPr lang="en-GB" dirty="0">
                <a:solidFill>
                  <a:srgbClr val="1A1919"/>
                </a:solidFill>
                <a:effectLst/>
              </a:rPr>
              <a:t>Features of religious worship </a:t>
            </a:r>
            <a:r>
              <a:rPr lang="en-GB" dirty="0">
                <a:solidFill>
                  <a:srgbClr val="1A1919"/>
                </a:solidFill>
              </a:rPr>
              <a:t>have been incorporated into secular cultural practices, without transfer of meaning </a:t>
            </a:r>
          </a:p>
          <a:p>
            <a:r>
              <a:rPr lang="en-GB" dirty="0">
                <a:solidFill>
                  <a:srgbClr val="1A1919"/>
                </a:solidFill>
                <a:effectLst/>
              </a:rPr>
              <a:t>Aim of many secular music events is transcendence</a:t>
            </a:r>
          </a:p>
          <a:p>
            <a:r>
              <a:rPr lang="en-GB" dirty="0">
                <a:solidFill>
                  <a:srgbClr val="1A1919"/>
                </a:solidFill>
              </a:rPr>
              <a:t>DJs leading music events eg raves seen as parallel with priest leading religious worship, and dancers become the congregation</a:t>
            </a:r>
          </a:p>
          <a:p>
            <a:r>
              <a:rPr lang="en-GB" dirty="0">
                <a:solidFill>
                  <a:srgbClr val="1A1919"/>
                </a:solidFill>
              </a:rPr>
              <a:t>Secular events seek to create belonging and authenticity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5C0D4-3990-9259-EEF5-6DA17F284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2455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CB94A-CD39-3FEE-BF85-E2F842F10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159" y="18255"/>
            <a:ext cx="10916200" cy="828412"/>
          </a:xfrm>
        </p:spPr>
        <p:txBody>
          <a:bodyPr/>
          <a:lstStyle/>
          <a:p>
            <a:r>
              <a:rPr lang="en-GB" sz="4000" dirty="0"/>
              <a:t>What are the complications?</a:t>
            </a:r>
            <a:r>
              <a:rPr lang="en-GB" sz="2400" i="1" dirty="0"/>
              <a:t> 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D0751-648D-9BD7-2218-7AC3B6C5A8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4158" y="1019823"/>
            <a:ext cx="10814873" cy="4237703"/>
          </a:xfrm>
        </p:spPr>
        <p:txBody>
          <a:bodyPr/>
          <a:lstStyle/>
          <a:p>
            <a:r>
              <a:rPr lang="en-GB" dirty="0">
                <a:solidFill>
                  <a:srgbClr val="1A1919"/>
                </a:solidFill>
                <a:effectLst/>
              </a:rPr>
              <a:t>Churches appropriating secular cultural contexts risk adopting wider influences</a:t>
            </a:r>
          </a:p>
          <a:p>
            <a:r>
              <a:rPr lang="en-GB" dirty="0">
                <a:solidFill>
                  <a:srgbClr val="1A1919"/>
                </a:solidFill>
              </a:rPr>
              <a:t>Eventization of Faith framework requires an overlay of theological consideration, identifying what is appropriate in a church space</a:t>
            </a:r>
          </a:p>
          <a:p>
            <a:r>
              <a:rPr lang="en-GB" dirty="0">
                <a:solidFill>
                  <a:srgbClr val="1A1919"/>
                </a:solidFill>
                <a:effectLst/>
              </a:rPr>
              <a:t>The Cultural Risk Assessment facilitates this process</a:t>
            </a:r>
          </a:p>
          <a:p>
            <a:r>
              <a:rPr lang="en-GB" dirty="0">
                <a:solidFill>
                  <a:srgbClr val="1A1919"/>
                </a:solidFill>
              </a:rPr>
              <a:t>Churches gain cultural relevance in superdiverse contexts with deep theological consideration of event practices</a:t>
            </a:r>
          </a:p>
          <a:p>
            <a:r>
              <a:rPr lang="en-GB" dirty="0">
                <a:solidFill>
                  <a:srgbClr val="1A1919"/>
                </a:solidFill>
                <a:effectLst/>
              </a:rPr>
              <a:t>Safeguarding and training of clergy / ordinands should include eventization of faith and Cultural </a:t>
            </a:r>
            <a:r>
              <a:rPr lang="en-GB">
                <a:solidFill>
                  <a:srgbClr val="1A1919"/>
                </a:solidFill>
                <a:effectLst/>
              </a:rPr>
              <a:t>Risk Assessment</a:t>
            </a:r>
            <a:endParaRPr lang="en-GB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02F2E-8B6F-CBEC-9F63-638887C73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8012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27D9B-2D40-0432-A6F0-314482E8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972" y="67468"/>
            <a:ext cx="10590028" cy="1559313"/>
          </a:xfrm>
        </p:spPr>
        <p:txBody>
          <a:bodyPr/>
          <a:lstStyle/>
          <a:p>
            <a:r>
              <a:rPr lang="en-GB" sz="4000" dirty="0"/>
              <a:t>Discussion questions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23DBC-6D8D-8228-0B17-FB6DABCF57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5269" y="1174409"/>
            <a:ext cx="11320753" cy="4056809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b="0" i="0" dirty="0">
                <a:solidFill>
                  <a:srgbClr val="1A1919"/>
                </a:solidFill>
                <a:effectLst/>
              </a:rPr>
              <a:t>What are the similarities between secular dance events and church events and</a:t>
            </a:r>
            <a:r>
              <a:rPr lang="en-GB" dirty="0">
                <a:solidFill>
                  <a:srgbClr val="1A1919"/>
                </a:solidFill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</a:rPr>
              <a:t>their cultures?</a:t>
            </a:r>
            <a:endParaRPr lang="en-GB" dirty="0">
              <a:solidFill>
                <a:srgbClr val="1A1919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b="0" i="0" dirty="0">
                <a:solidFill>
                  <a:srgbClr val="1A1919"/>
                </a:solidFill>
                <a:effectLst/>
              </a:rPr>
              <a:t>How would they benefit from undertaking a cultural risk assessment?</a:t>
            </a:r>
            <a:endParaRPr lang="en-GB" dirty="0">
              <a:solidFill>
                <a:srgbClr val="1A1919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b="0" i="0" dirty="0">
                <a:solidFill>
                  <a:srgbClr val="1A1919"/>
                </a:solidFill>
                <a:effectLst/>
              </a:rPr>
              <a:t>How aware do host venues need to be of the content and style of the events that</a:t>
            </a:r>
            <a:r>
              <a:rPr lang="en-GB" dirty="0">
                <a:solidFill>
                  <a:srgbClr val="1A1919"/>
                </a:solidFill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</a:rPr>
              <a:t>are taking place in their spaces?</a:t>
            </a:r>
            <a:endParaRPr lang="en-GB" dirty="0">
              <a:solidFill>
                <a:srgbClr val="1A1919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b="0" i="0" dirty="0">
                <a:solidFill>
                  <a:srgbClr val="1A1919"/>
                </a:solidFill>
                <a:effectLst/>
              </a:rPr>
              <a:t>What additional factors do churches need to be aware of when hiring out their</a:t>
            </a:r>
            <a:r>
              <a:rPr lang="en-GB" dirty="0">
                <a:solidFill>
                  <a:srgbClr val="1A1919"/>
                </a:solidFill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</a:rPr>
              <a:t>spaces to external organisations for events?</a:t>
            </a:r>
            <a:endParaRPr lang="en-GB" dirty="0">
              <a:solidFill>
                <a:srgbClr val="1A1919"/>
              </a:solidFill>
              <a:effectLst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b="0" i="0" dirty="0">
                <a:solidFill>
                  <a:srgbClr val="1A1919"/>
                </a:solidFill>
                <a:effectLst/>
              </a:rPr>
              <a:t>What training needs arise for churches as a result of safeguarding issues?</a:t>
            </a:r>
            <a:endParaRPr lang="en-GB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835A5-9FED-C243-FE6A-5EEFAA85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3855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CE08-AE05-4244-6529-9E14C1BF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5278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2096</Words>
  <Application>Microsoft Office PowerPoint</Application>
  <PresentationFormat>Widescreen</PresentationFormat>
  <Paragraphs>130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Custom Design</vt:lpstr>
      <vt:lpstr>PowerPoint Presentation</vt:lpstr>
      <vt:lpstr>PowerPoint Presentation</vt:lpstr>
      <vt:lpstr>PowerPoint Presentation</vt:lpstr>
      <vt:lpstr>Chapter 10: Managing organisational risk – Integrating cultural risk awareness into corporate governance.  Rachel Lomax &amp; Dan Lomax</vt:lpstr>
      <vt:lpstr>Introduction</vt:lpstr>
      <vt:lpstr>Corporate Governance</vt:lpstr>
      <vt:lpstr>Audit and risk issues</vt:lpstr>
      <vt:lpstr>International perspectives</vt:lpstr>
      <vt:lpstr>Creating clear vision and mission statements</vt:lpstr>
      <vt:lpstr>Summary – contribution to the cultural risk assessment</vt:lpstr>
      <vt:lpstr>Discussion Questions (Chapter 10)</vt:lpstr>
      <vt:lpstr>Chapter 11: Comparing faith in cultural contexts – in sacred spaces and on the dancefloor.  Gavin Mart, Ruth Dowson &amp; Dan Lomax</vt:lpstr>
      <vt:lpstr>Introduction</vt:lpstr>
      <vt:lpstr>Faith in the cultural context</vt:lpstr>
      <vt:lpstr>Eventization of faith</vt:lpstr>
      <vt:lpstr>Theological foundations and cultural immersion</vt:lpstr>
      <vt:lpstr>Cultural Risk and Eventization of Faith</vt:lpstr>
      <vt:lpstr>Emerging church practices – lessons and limitations</vt:lpstr>
      <vt:lpstr>The role of aesthetics and space</vt:lpstr>
      <vt:lpstr>Deconstruction and the necessity of endings</vt:lpstr>
      <vt:lpstr>Safeguarding and leadership in eventized faith</vt:lpstr>
      <vt:lpstr>Integrating the Arts, theology and community engagement</vt:lpstr>
      <vt:lpstr>Towards a generative model of cultural engagement</vt:lpstr>
      <vt:lpstr>A secular perspective</vt:lpstr>
      <vt:lpstr>What are the complications? </vt:lpstr>
      <vt:lpstr>Discussion questions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Sally North</dc:creator>
  <cp:lastModifiedBy>Rev Ruth Dowson</cp:lastModifiedBy>
  <cp:revision>11</cp:revision>
  <dcterms:created xsi:type="dcterms:W3CDTF">2026-03-17T13:44:53Z</dcterms:created>
  <dcterms:modified xsi:type="dcterms:W3CDTF">2026-08-19T14:46:25Z</dcterms:modified>
</cp:coreProperties>
</file>